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5" r:id="rId5"/>
    <p:sldId id="267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6C7FBF-F080-4F13-9AA6-6074001CF9F5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1C77CA-87A2-4628-9BFB-F15C00685CB8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134672" cy="1470025"/>
          </a:xfrm>
        </p:spPr>
        <p:txBody>
          <a:bodyPr>
            <a:noAutofit/>
          </a:bodyPr>
          <a:lstStyle/>
          <a:p>
            <a:pPr algn="ctr"/>
            <a:r>
              <a:rPr lang="fr-FR" sz="7200" dirty="0">
                <a:latin typeface="AR CENA" panose="02000000000000000000" pitchFamily="2" charset="0"/>
              </a:rPr>
              <a:t>La spécialité HLP </a:t>
            </a:r>
            <a:endParaRPr lang="fr-FR" sz="6600" dirty="0">
              <a:latin typeface="AR CENA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3928" y="2886149"/>
            <a:ext cx="4280520" cy="2281808"/>
          </a:xfrm>
        </p:spPr>
        <p:txBody>
          <a:bodyPr>
            <a:noAutofit/>
          </a:bodyPr>
          <a:lstStyle/>
          <a:p>
            <a:pPr algn="l"/>
            <a:r>
              <a:rPr lang="fr-FR" sz="5400" dirty="0">
                <a:solidFill>
                  <a:schemeClr val="tx1"/>
                </a:solidFill>
                <a:latin typeface="AR CENA" panose="02000000000000000000" pitchFamily="2" charset="0"/>
              </a:rPr>
              <a:t>Humanités, Littérature et Philosophie</a:t>
            </a:r>
            <a:endParaRPr lang="fr-FR" sz="5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Un professeur affirme que les cours de philosophie au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31653"/>
            <a:ext cx="31337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05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Modalités des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003232" cy="4389120"/>
          </a:xfrm>
        </p:spPr>
        <p:txBody>
          <a:bodyPr/>
          <a:lstStyle/>
          <a:p>
            <a:r>
              <a:rPr lang="fr-FR" dirty="0"/>
              <a:t>Enseignement réparti entre professeur de lettres et professeur de philosophie :</a:t>
            </a:r>
          </a:p>
          <a:p>
            <a:pPr marL="0" indent="0">
              <a:buNone/>
            </a:pPr>
            <a:r>
              <a:rPr lang="fr-FR" dirty="0"/>
              <a:t>2h/2h en première et 3h/3h en terminale</a:t>
            </a:r>
          </a:p>
          <a:p>
            <a:endParaRPr lang="fr-FR" dirty="0"/>
          </a:p>
          <a:p>
            <a:r>
              <a:rPr lang="fr-FR" dirty="0"/>
              <a:t>Cours répartis en 4 semestres, un objet d’étude particulier par semestre, chaque objet d’étude s’articulant en trois axes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064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fr-FR" dirty="0"/>
              <a:t>Le programme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325162"/>
              </p:ext>
            </p:extLst>
          </p:nvPr>
        </p:nvGraphicFramePr>
        <p:xfrm>
          <a:off x="539550" y="1628800"/>
          <a:ext cx="8136905" cy="4940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fr-FR" sz="2000" i="1" dirty="0">
                          <a:latin typeface="Garamond" panose="02020404030301010803" pitchFamily="18" charset="0"/>
                        </a:rPr>
                        <a:t>Première, semestre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Garamond" panose="02020404030301010803" pitchFamily="18" charset="0"/>
                        </a:rPr>
                        <a:t>Les pouvoirs de la parole</a:t>
                      </a:r>
                    </a:p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Période de référence : </a:t>
                      </a:r>
                    </a:p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De</a:t>
                      </a:r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 l’A</a:t>
                      </a:r>
                      <a:r>
                        <a:rPr lang="fr-FR" sz="2000" dirty="0">
                          <a:latin typeface="Garamond" panose="02020404030301010803" pitchFamily="18" charset="0"/>
                        </a:rPr>
                        <a:t>ntiquité à l’Âge classique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L’art de la parole</a:t>
                      </a:r>
                    </a:p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L’autorité</a:t>
                      </a:r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 de la parole</a:t>
                      </a:r>
                    </a:p>
                    <a:p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Les séductions de la parole</a:t>
                      </a:r>
                      <a:endParaRPr lang="fr-FR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881">
                <a:tc>
                  <a:txBody>
                    <a:bodyPr/>
                    <a:lstStyle/>
                    <a:p>
                      <a:r>
                        <a:rPr lang="fr-FR" sz="2000" i="1" dirty="0">
                          <a:latin typeface="Garamond" panose="02020404030301010803" pitchFamily="18" charset="0"/>
                        </a:rPr>
                        <a:t>Première, semestre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Garamond" panose="02020404030301010803" pitchFamily="18" charset="0"/>
                        </a:rPr>
                        <a:t>Les représentations du monde</a:t>
                      </a:r>
                    </a:p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Période de référence : Renaissance, Âge classique, Lumières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Découverte du monde et pluralité des</a:t>
                      </a:r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 cultures</a:t>
                      </a:r>
                    </a:p>
                    <a:p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Décrire, figurer, imaginer</a:t>
                      </a:r>
                    </a:p>
                    <a:p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L’homme et l’animal</a:t>
                      </a:r>
                      <a:endParaRPr lang="fr-FR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881">
                <a:tc>
                  <a:txBody>
                    <a:bodyPr/>
                    <a:lstStyle/>
                    <a:p>
                      <a:r>
                        <a:rPr lang="fr-FR" sz="2000" i="1" dirty="0">
                          <a:latin typeface="Garamond" panose="02020404030301010803" pitchFamily="18" charset="0"/>
                        </a:rPr>
                        <a:t>Terminale,</a:t>
                      </a:r>
                      <a:r>
                        <a:rPr lang="fr-FR" sz="2000" i="1" baseline="0" dirty="0">
                          <a:latin typeface="Garamond" panose="02020404030301010803" pitchFamily="18" charset="0"/>
                        </a:rPr>
                        <a:t> semestre 1 </a:t>
                      </a:r>
                      <a:endParaRPr lang="fr-FR" sz="2000" i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Garamond" panose="02020404030301010803" pitchFamily="18" charset="0"/>
                        </a:rPr>
                        <a:t>La recherche de soi</a:t>
                      </a:r>
                    </a:p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Période de</a:t>
                      </a:r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 référence : </a:t>
                      </a:r>
                    </a:p>
                    <a:p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Du romantisme au XXe siècle </a:t>
                      </a:r>
                      <a:endParaRPr lang="fr-FR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Education, transmission et émancipation</a:t>
                      </a:r>
                    </a:p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Les expressions</a:t>
                      </a:r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 de la sensibilité</a:t>
                      </a:r>
                    </a:p>
                    <a:p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Les métamorphoses du moi</a:t>
                      </a:r>
                      <a:endParaRPr lang="fr-FR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881">
                <a:tc>
                  <a:txBody>
                    <a:bodyPr/>
                    <a:lstStyle/>
                    <a:p>
                      <a:r>
                        <a:rPr lang="fr-FR" sz="2000" i="1" dirty="0">
                          <a:latin typeface="Garamond" panose="02020404030301010803" pitchFamily="18" charset="0"/>
                        </a:rPr>
                        <a:t>Terminale</a:t>
                      </a:r>
                      <a:r>
                        <a:rPr lang="fr-FR" sz="2000" i="1" baseline="0" dirty="0">
                          <a:latin typeface="Garamond" panose="02020404030301010803" pitchFamily="18" charset="0"/>
                        </a:rPr>
                        <a:t>,</a:t>
                      </a:r>
                    </a:p>
                    <a:p>
                      <a:r>
                        <a:rPr lang="fr-FR" sz="2000" i="1" baseline="0" dirty="0">
                          <a:latin typeface="Garamond" panose="02020404030301010803" pitchFamily="18" charset="0"/>
                        </a:rPr>
                        <a:t>Semestre 2</a:t>
                      </a:r>
                      <a:endParaRPr lang="fr-FR" sz="2000" i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Garamond" panose="02020404030301010803" pitchFamily="18" charset="0"/>
                        </a:rPr>
                        <a:t>L’Humanité</a:t>
                      </a:r>
                      <a:r>
                        <a:rPr lang="fr-FR" sz="2000" b="1" baseline="0" dirty="0">
                          <a:latin typeface="Garamond" panose="02020404030301010803" pitchFamily="18" charset="0"/>
                        </a:rPr>
                        <a:t> en question</a:t>
                      </a:r>
                    </a:p>
                    <a:p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Période de référence : </a:t>
                      </a:r>
                    </a:p>
                    <a:p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Période contemporaine (XXe-XXIe siècles)</a:t>
                      </a:r>
                      <a:endParaRPr lang="fr-FR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Création, continuités et ruptures</a:t>
                      </a:r>
                    </a:p>
                    <a:p>
                      <a:r>
                        <a:rPr lang="fr-FR" sz="2000" dirty="0">
                          <a:latin typeface="Garamond" panose="02020404030301010803" pitchFamily="18" charset="0"/>
                        </a:rPr>
                        <a:t>Histoire</a:t>
                      </a:r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 et Violence</a:t>
                      </a:r>
                    </a:p>
                    <a:p>
                      <a:r>
                        <a:rPr lang="fr-FR" sz="2000" baseline="0" dirty="0">
                          <a:latin typeface="Garamond" panose="02020404030301010803" pitchFamily="18" charset="0"/>
                        </a:rPr>
                        <a:t>L’humain et ses limites</a:t>
                      </a:r>
                      <a:endParaRPr lang="fr-FR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75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fr-FR" dirty="0"/>
              <a:t>Modalités de l’examen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4176"/>
            <a:ext cx="8229600" cy="4389120"/>
          </a:xfrm>
        </p:spPr>
        <p:txBody>
          <a:bodyPr/>
          <a:lstStyle/>
          <a:p>
            <a:r>
              <a:rPr lang="fr-FR" dirty="0"/>
              <a:t>Pour ceux qui abandonnent la spé en première :</a:t>
            </a:r>
          </a:p>
          <a:p>
            <a:pPr marL="0" indent="0">
              <a:buNone/>
            </a:pPr>
            <a:r>
              <a:rPr lang="fr-FR" dirty="0"/>
              <a:t>Contrôle continu (-&gt; plusieurs devoirs « de type bac » seront organisés dans l’année)</a:t>
            </a:r>
          </a:p>
          <a:p>
            <a:pPr marL="0" indent="0">
              <a:buNone/>
            </a:pPr>
            <a:r>
              <a:rPr lang="fr-FR" dirty="0"/>
              <a:t>Coefficient : 8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Pour ceux qui poursuivent la spé en terminale :</a:t>
            </a:r>
          </a:p>
          <a:p>
            <a:pPr marL="0" indent="0">
              <a:buNone/>
            </a:pPr>
            <a:r>
              <a:rPr lang="fr-FR" dirty="0"/>
              <a:t>Epreuve autour de début mars/mi-mars</a:t>
            </a:r>
          </a:p>
          <a:p>
            <a:pPr marL="0" indent="0">
              <a:buNone/>
            </a:pPr>
            <a:r>
              <a:rPr lang="fr-FR" dirty="0"/>
              <a:t>Durée : 4h</a:t>
            </a:r>
          </a:p>
          <a:p>
            <a:pPr marL="0" indent="0">
              <a:buNone/>
            </a:pPr>
            <a:r>
              <a:rPr lang="fr-FR" dirty="0"/>
              <a:t>Coefficient : 16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714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Devoir « de type bac » = deux questions prenant appui sur un texte, soit littéraire, soit philosophique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	Question d’interprétation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	Question de réflexion (ou essai)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632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5408"/>
            <a:ext cx="8229600" cy="1143000"/>
          </a:xfrm>
        </p:spPr>
        <p:txBody>
          <a:bodyPr/>
          <a:lstStyle/>
          <a:p>
            <a:r>
              <a:rPr lang="fr-FR" dirty="0"/>
              <a:t>Quelles acquisitions avec HLP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6224"/>
            <a:ext cx="8291264" cy="4389120"/>
          </a:xfrm>
        </p:spPr>
        <p:txBody>
          <a:bodyPr/>
          <a:lstStyle/>
          <a:p>
            <a:r>
              <a:rPr lang="fr-FR" dirty="0"/>
              <a:t>Solide </a:t>
            </a:r>
            <a:r>
              <a:rPr lang="fr-FR" b="1" dirty="0"/>
              <a:t>culture générale</a:t>
            </a:r>
          </a:p>
          <a:p>
            <a:r>
              <a:rPr lang="fr-FR" dirty="0"/>
              <a:t>Réflexion sur des </a:t>
            </a:r>
            <a:r>
              <a:rPr lang="fr-FR" b="1" dirty="0"/>
              <a:t>problèmes contemporains </a:t>
            </a:r>
            <a:r>
              <a:rPr lang="fr-FR" dirty="0"/>
              <a:t>en relation avec notre histoire</a:t>
            </a:r>
            <a:endParaRPr lang="fr-FR" b="1" dirty="0"/>
          </a:p>
          <a:p>
            <a:r>
              <a:rPr lang="fr-FR" dirty="0"/>
              <a:t>Travail de </a:t>
            </a:r>
            <a:r>
              <a:rPr lang="fr-FR" b="1" dirty="0"/>
              <a:t>lecture</a:t>
            </a:r>
            <a:r>
              <a:rPr lang="fr-FR" dirty="0"/>
              <a:t> et d’</a:t>
            </a:r>
            <a:r>
              <a:rPr lang="fr-FR" b="1" dirty="0"/>
              <a:t>interprétation </a:t>
            </a:r>
            <a:r>
              <a:rPr lang="fr-FR" dirty="0"/>
              <a:t>des œuvres </a:t>
            </a:r>
          </a:p>
          <a:p>
            <a:r>
              <a:rPr lang="fr-FR" dirty="0"/>
              <a:t>Maîtrise de la rhétorique et de l’argumentation pour un </a:t>
            </a:r>
            <a:r>
              <a:rPr lang="fr-FR" b="1" dirty="0"/>
              <a:t>raisonnement rigoureux</a:t>
            </a:r>
            <a:r>
              <a:rPr lang="fr-FR" dirty="0"/>
              <a:t>, tant à l’écrit qu’à l’oral</a:t>
            </a:r>
          </a:p>
          <a:p>
            <a:r>
              <a:rPr lang="fr-FR" dirty="0"/>
              <a:t>Développement d’un sens de l’</a:t>
            </a:r>
            <a:r>
              <a:rPr lang="fr-FR" b="1" dirty="0"/>
              <a:t>analyse</a:t>
            </a:r>
            <a:r>
              <a:rPr lang="fr-FR" dirty="0"/>
              <a:t> et de la </a:t>
            </a:r>
            <a:r>
              <a:rPr lang="fr-FR" b="1" dirty="0"/>
              <a:t>synthèse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75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fr-FR" dirty="0"/>
              <a:t>Quelles perspectives avec HLP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r>
              <a:rPr lang="fr-FR" dirty="0"/>
              <a:t>Spécialité recherchée par :</a:t>
            </a:r>
          </a:p>
          <a:p>
            <a:pPr>
              <a:buFontTx/>
              <a:buChar char="-"/>
            </a:pPr>
            <a:r>
              <a:rPr lang="fr-FR" dirty="0"/>
              <a:t>Les carrières de l’</a:t>
            </a:r>
            <a:r>
              <a:rPr lang="fr-FR" b="1" dirty="0"/>
              <a:t>enseignement</a:t>
            </a:r>
            <a:r>
              <a:rPr lang="fr-FR" dirty="0"/>
              <a:t>, de la </a:t>
            </a:r>
            <a:r>
              <a:rPr lang="fr-FR" b="1" dirty="0"/>
              <a:t>culture</a:t>
            </a:r>
            <a:r>
              <a:rPr lang="fr-FR" dirty="0"/>
              <a:t> et de la </a:t>
            </a:r>
            <a:r>
              <a:rPr lang="fr-FR" b="1" dirty="0"/>
              <a:t>communication</a:t>
            </a:r>
          </a:p>
          <a:p>
            <a:pPr>
              <a:buFontTx/>
              <a:buChar char="-"/>
            </a:pPr>
            <a:r>
              <a:rPr lang="fr-FR" dirty="0"/>
              <a:t>Les facultés de </a:t>
            </a:r>
            <a:r>
              <a:rPr lang="fr-FR" b="1" dirty="0"/>
              <a:t>droit</a:t>
            </a:r>
          </a:p>
          <a:p>
            <a:pPr>
              <a:buFontTx/>
              <a:buChar char="-"/>
            </a:pPr>
            <a:r>
              <a:rPr lang="fr-FR" dirty="0"/>
              <a:t>Les facultés de </a:t>
            </a:r>
            <a:r>
              <a:rPr lang="fr-FR" b="1" dirty="0"/>
              <a:t>psychologie</a:t>
            </a:r>
          </a:p>
          <a:p>
            <a:pPr>
              <a:buFontTx/>
              <a:buChar char="-"/>
            </a:pPr>
            <a:r>
              <a:rPr lang="fr-FR" dirty="0"/>
              <a:t>Les métiers de la </a:t>
            </a:r>
            <a:r>
              <a:rPr lang="fr-FR" b="1" dirty="0"/>
              <a:t>santé</a:t>
            </a:r>
            <a:r>
              <a:rPr lang="fr-FR" dirty="0"/>
              <a:t> (facultés de médecine)</a:t>
            </a:r>
          </a:p>
          <a:p>
            <a:pPr>
              <a:buFontTx/>
              <a:buChar char="-"/>
            </a:pPr>
            <a:r>
              <a:rPr lang="fr-FR" dirty="0"/>
              <a:t>Les </a:t>
            </a:r>
            <a:r>
              <a:rPr lang="fr-FR" b="1" dirty="0"/>
              <a:t>sciences politiques </a:t>
            </a:r>
            <a:r>
              <a:rPr lang="fr-FR" dirty="0"/>
              <a:t>et écoles de </a:t>
            </a:r>
            <a:r>
              <a:rPr lang="fr-FR" b="1" dirty="0"/>
              <a:t>commerce</a:t>
            </a:r>
          </a:p>
          <a:p>
            <a:pPr>
              <a:buFontTx/>
              <a:buChar char="-"/>
            </a:pPr>
            <a:r>
              <a:rPr lang="fr-FR" dirty="0"/>
              <a:t>… Et d’autres formations encore (arts, sciences)</a:t>
            </a:r>
          </a:p>
        </p:txBody>
      </p:sp>
    </p:spTree>
    <p:extLst>
      <p:ext uri="{BB962C8B-B14F-4D97-AF65-F5344CB8AC3E}">
        <p14:creationId xmlns:p14="http://schemas.microsoft.com/office/powerpoint/2010/main" val="174812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CDD23CF-3DD9-46CF-AEDE-CD3E5F950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49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369</Words>
  <Application>Microsoft Office PowerPoint</Application>
  <PresentationFormat>Affichage à l'écran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 CENA</vt:lpstr>
      <vt:lpstr>Calibri</vt:lpstr>
      <vt:lpstr>Constantia</vt:lpstr>
      <vt:lpstr>Garamond</vt:lpstr>
      <vt:lpstr>Wingdings</vt:lpstr>
      <vt:lpstr>Wingdings 2</vt:lpstr>
      <vt:lpstr>Débit</vt:lpstr>
      <vt:lpstr>La spécialité HLP </vt:lpstr>
      <vt:lpstr>Modalités des cours</vt:lpstr>
      <vt:lpstr>Le programme </vt:lpstr>
      <vt:lpstr>Modalités de l’examen</vt:lpstr>
      <vt:lpstr>Présentation PowerPoint</vt:lpstr>
      <vt:lpstr>Quelles acquisitions avec HLP ?</vt:lpstr>
      <vt:lpstr>Quelles perspectives avec HLP 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spécialité HLP</dc:title>
  <dc:creator>Loulou</dc:creator>
  <cp:lastModifiedBy>cpe3</cp:lastModifiedBy>
  <cp:revision>30</cp:revision>
  <dcterms:created xsi:type="dcterms:W3CDTF">2019-02-08T22:53:08Z</dcterms:created>
  <dcterms:modified xsi:type="dcterms:W3CDTF">2022-03-15T16:20:46Z</dcterms:modified>
</cp:coreProperties>
</file>